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th.bme.hu/kulfoldi_reszkepzes/dokumentumtar/" TargetMode="External"/><Relationship Id="rId2" Type="http://schemas.openxmlformats.org/officeDocument/2006/relationships/hyperlink" Target="https://kth.bme.hu/kulfoldi_reszkepzes/erasmus_plu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eszler.andras@ghk.bm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468387-0092-4EDE-9856-820F1A99B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Erasmus fórum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63833C5-F0F5-4216-BC1D-316D65373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60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28629A-3074-42C0-AEE3-957B8F2D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Campus </a:t>
            </a:r>
            <a:r>
              <a:rPr lang="hu-HU" dirty="0" err="1"/>
              <a:t>Mundi</a:t>
            </a:r>
            <a:r>
              <a:rPr lang="hu-HU" dirty="0"/>
              <a:t> ösztöndíj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5379BF-0FC8-4FF2-810B-B271C8495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Alacsonyabb megélhetési költségű európai országok: 200000 Ft/hó</a:t>
            </a:r>
          </a:p>
          <a:p>
            <a:pPr marL="576000" lvl="2"/>
            <a:r>
              <a:rPr lang="hu-HU" sz="1600" dirty="0"/>
              <a:t>Bulgária, Észtország, Lengyelország, Lettország, Litvánia, Macedónia, Málta, Románia, Szlovákia</a:t>
            </a:r>
          </a:p>
          <a:p>
            <a:r>
              <a:rPr lang="hu-HU" dirty="0"/>
              <a:t>Közepes megélhetési költségű európai országok: 210000 Ft/hó</a:t>
            </a:r>
          </a:p>
          <a:p>
            <a:pPr marL="576000" lvl="2"/>
            <a:r>
              <a:rPr lang="hu-HU" sz="1600" dirty="0"/>
              <a:t>Belgium, Ciprus, Csehország, Görögország, Hollandia, Horvátország, Izland, Luxemburg, Németország, Portugália, Spanyolország, Szlovénia, Törökország</a:t>
            </a:r>
          </a:p>
          <a:p>
            <a:r>
              <a:rPr lang="hu-HU" dirty="0"/>
              <a:t>Magas megélhetési költségű európai országok: 220000 Ft/hó</a:t>
            </a:r>
          </a:p>
          <a:p>
            <a:pPr marL="576000" lvl="2"/>
            <a:r>
              <a:rPr lang="hu-HU" sz="1600" dirty="0"/>
              <a:t>Ausztria, Dánia, Egyesült Királyság, Finnország, Franciaország, Írország, Liechtenstein, Norvégia, Olaszország, Svédország </a:t>
            </a:r>
          </a:p>
          <a:p>
            <a:r>
              <a:rPr lang="hu-HU" dirty="0"/>
              <a:t>Egyéb országok: 350000 Ft/hó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260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8A2EA5-046B-4918-98A6-CF41A656E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Campus </a:t>
            </a:r>
            <a:r>
              <a:rPr lang="hu-HU" dirty="0" err="1"/>
              <a:t>Mundi</a:t>
            </a:r>
            <a:r>
              <a:rPr lang="hu-HU" dirty="0"/>
              <a:t> ösztöndíj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BEA0083-362C-4FAA-BB1C-73EC09ED1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ÖKKI a szakátlaghoz viszonyítva </a:t>
            </a:r>
            <a:r>
              <a:rPr lang="hu-HU" dirty="0" err="1"/>
              <a:t>max</a:t>
            </a:r>
            <a:r>
              <a:rPr lang="hu-HU" dirty="0"/>
              <a:t>. 50 pont</a:t>
            </a:r>
          </a:p>
          <a:p>
            <a:r>
              <a:rPr lang="hu-HU" dirty="0"/>
              <a:t>Motivációs levél </a:t>
            </a:r>
            <a:r>
              <a:rPr lang="hu-HU" dirty="0" err="1"/>
              <a:t>max</a:t>
            </a:r>
            <a:r>
              <a:rPr lang="hu-HU" dirty="0"/>
              <a:t>. 30 pont (!)</a:t>
            </a:r>
          </a:p>
          <a:p>
            <a:r>
              <a:rPr lang="hu-HU" dirty="0"/>
              <a:t>Szakmai tevékenység </a:t>
            </a:r>
            <a:r>
              <a:rPr lang="hu-HU" dirty="0" err="1"/>
              <a:t>max</a:t>
            </a:r>
            <a:r>
              <a:rPr lang="hu-HU" dirty="0"/>
              <a:t>. 5 pont</a:t>
            </a:r>
          </a:p>
          <a:p>
            <a:r>
              <a:rPr lang="hu-HU" dirty="0"/>
              <a:t>Nyelvvizsgák (felső fokú) 5 pont</a:t>
            </a:r>
          </a:p>
          <a:p>
            <a:r>
              <a:rPr lang="hu-HU" dirty="0"/>
              <a:t>Szakmai és közéleti tevékenység </a:t>
            </a:r>
            <a:r>
              <a:rPr lang="hu-HU" dirty="0" err="1"/>
              <a:t>max</a:t>
            </a:r>
            <a:r>
              <a:rPr lang="hu-HU" dirty="0"/>
              <a:t>. 3 pont</a:t>
            </a:r>
          </a:p>
          <a:p>
            <a:r>
              <a:rPr lang="hu-HU" dirty="0"/>
              <a:t>Promóciós tevékenység </a:t>
            </a:r>
            <a:r>
              <a:rPr lang="hu-HU" dirty="0" err="1"/>
              <a:t>max</a:t>
            </a:r>
            <a:r>
              <a:rPr lang="hu-HU" dirty="0"/>
              <a:t> 2 pont</a:t>
            </a:r>
          </a:p>
          <a:p>
            <a:r>
              <a:rPr lang="hu-HU" dirty="0"/>
              <a:t>Ha nem voltál eddig mobilitási programban (Erasmus, Campus </a:t>
            </a:r>
            <a:r>
              <a:rPr lang="hu-HU" dirty="0" err="1"/>
              <a:t>Mundi</a:t>
            </a:r>
            <a:r>
              <a:rPr lang="hu-HU" dirty="0"/>
              <a:t> stb., egy hetes itt nem számít) 5 pont</a:t>
            </a:r>
          </a:p>
        </p:txBody>
      </p:sp>
    </p:spTree>
    <p:extLst>
      <p:ext uri="{BB962C8B-B14F-4D97-AF65-F5344CB8AC3E}">
        <p14:creationId xmlns:p14="http://schemas.microsoft.com/office/powerpoint/2010/main" val="2543572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B20C8A-6046-48CE-82FC-880E16E92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Egyéb tudnivalók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AFE71E-E003-4103-A4C6-11A87C2B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Portugália, Spanyolország és Franciaország kevés angol nyelvű képzést indít, figyelni kell a nyelvre.</a:t>
            </a:r>
          </a:p>
          <a:p>
            <a:r>
              <a:rPr lang="hu-HU" dirty="0"/>
              <a:t>Nyelveknél sorrendiség és </a:t>
            </a:r>
            <a:r>
              <a:rPr lang="hu-HU" b="1" dirty="0"/>
              <a:t>vagy</a:t>
            </a:r>
            <a:r>
              <a:rPr lang="hu-HU" dirty="0"/>
              <a:t> kapcsolat.</a:t>
            </a:r>
          </a:p>
          <a:p>
            <a:r>
              <a:rPr lang="hu-HU" dirty="0"/>
              <a:t>Itthoni kollégiumi pályázatnál az utolsó itthon eltöltött aktív félévek a </a:t>
            </a:r>
            <a:r>
              <a:rPr lang="hu-HU" dirty="0" err="1"/>
              <a:t>mérvadóak</a:t>
            </a:r>
            <a:r>
              <a:rPr lang="hu-HU" dirty="0"/>
              <a:t>.</a:t>
            </a:r>
          </a:p>
          <a:p>
            <a:r>
              <a:rPr lang="hu-HU" dirty="0"/>
              <a:t>Online nyelvi szintmérő.</a:t>
            </a:r>
          </a:p>
          <a:p>
            <a:r>
              <a:rPr lang="hu-HU" dirty="0" err="1"/>
              <a:t>Mechatronikusok</a:t>
            </a:r>
            <a:r>
              <a:rPr lang="hu-HU" dirty="0"/>
              <a:t> is csak GPK-s helyre pályázhatnak.</a:t>
            </a:r>
          </a:p>
          <a:p>
            <a:r>
              <a:rPr lang="hu-HU" dirty="0"/>
              <a:t>Aki nyer ösztöndíjat, de nincs egyetemhez rendelve, keresse az Erasmus irodát.</a:t>
            </a:r>
          </a:p>
          <a:p>
            <a:r>
              <a:rPr lang="hu-HU" dirty="0"/>
              <a:t>5 helyet jelöljön be mindenki, csak így lehet a maradékok közül választani.</a:t>
            </a:r>
          </a:p>
          <a:p>
            <a:r>
              <a:rPr lang="hu-HU" dirty="0"/>
              <a:t>Végzősök ne Németországba menjenek.</a:t>
            </a:r>
          </a:p>
          <a:p>
            <a:r>
              <a:rPr lang="hu-HU" dirty="0"/>
              <a:t>Témakódok magyarázata a dokumentumtárban.</a:t>
            </a:r>
          </a:p>
          <a:p>
            <a:r>
              <a:rPr lang="hu-HU" dirty="0"/>
              <a:t>Most kell eldönteni, hogy őszi, vagy tavaszi félévre, később lehet módosítani.</a:t>
            </a:r>
          </a:p>
          <a:p>
            <a:r>
              <a:rPr lang="hu-HU" dirty="0"/>
              <a:t>Párok különböző férőhelye esetén cserére nincs lehetőség!</a:t>
            </a:r>
          </a:p>
          <a:p>
            <a:r>
              <a:rPr lang="hu-HU" dirty="0"/>
              <a:t>Szakdolgozat.</a:t>
            </a:r>
          </a:p>
        </p:txBody>
      </p:sp>
    </p:spTree>
    <p:extLst>
      <p:ext uri="{BB962C8B-B14F-4D97-AF65-F5344CB8AC3E}">
        <p14:creationId xmlns:p14="http://schemas.microsoft.com/office/powerpoint/2010/main" val="4181874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291C51-E12B-47B4-9E5F-606460CB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Hasznos oldalak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0DEF94D-6585-4E1A-ABAC-4B68F8809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https://kth.bme.hu/kulfoldi_reszkepzes/erasmus_plus/</a:t>
            </a:r>
            <a:endParaRPr lang="hu-HU" dirty="0"/>
          </a:p>
          <a:p>
            <a:r>
              <a:rPr lang="hu-HU" dirty="0">
                <a:hlinkClick r:id="rId3"/>
              </a:rPr>
              <a:t>https://kth.bme.hu/kulfoldi_reszkepzes/dokumentumtar/</a:t>
            </a:r>
            <a:r>
              <a:rPr lang="hu-HU" dirty="0"/>
              <a:t> </a:t>
            </a:r>
            <a:r>
              <a:rPr lang="hu-HU" dirty="0" err="1"/>
              <a:t>fedlap</a:t>
            </a:r>
            <a:r>
              <a:rPr lang="hu-HU" dirty="0"/>
              <a:t>, oktatói ajánlás, </a:t>
            </a:r>
            <a:r>
              <a:rPr lang="hu-HU"/>
              <a:t>tanulmányi terv</a:t>
            </a:r>
            <a:endParaRPr lang="hu-HU" dirty="0"/>
          </a:p>
          <a:p>
            <a:r>
              <a:rPr lang="hu-HU" dirty="0"/>
              <a:t>http://www.tka.hu/palyazatok/4811/campus-mundi</a:t>
            </a:r>
          </a:p>
        </p:txBody>
      </p:sp>
    </p:spTree>
    <p:extLst>
      <p:ext uri="{BB962C8B-B14F-4D97-AF65-F5344CB8AC3E}">
        <p14:creationId xmlns:p14="http://schemas.microsoft.com/office/powerpoint/2010/main" val="72561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27AF51-3283-4B12-A39F-5F5A4D0D9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Elérhetőségek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9CC47F-56F4-4E49-A704-06A7D30AF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GHK külügyi referens</a:t>
            </a:r>
          </a:p>
          <a:p>
            <a:pPr lvl="1"/>
            <a:r>
              <a:rPr lang="hu-HU" dirty="0" err="1"/>
              <a:t>Heszler</a:t>
            </a:r>
            <a:r>
              <a:rPr lang="hu-HU" dirty="0"/>
              <a:t> András</a:t>
            </a:r>
          </a:p>
          <a:p>
            <a:pPr lvl="1"/>
            <a:r>
              <a:rPr lang="hu-HU" dirty="0">
                <a:hlinkClick r:id="rId2"/>
              </a:rPr>
              <a:t>heszler.andras@ghk.bme.hu</a:t>
            </a:r>
            <a:endParaRPr lang="hu-HU" dirty="0"/>
          </a:p>
          <a:p>
            <a:r>
              <a:rPr lang="hu-HU" dirty="0"/>
              <a:t>Kari Erasmus koordinátor</a:t>
            </a:r>
          </a:p>
          <a:p>
            <a:pPr lvl="1"/>
            <a:r>
              <a:rPr lang="hu-HU" dirty="0" err="1"/>
              <a:t>Szentannai</a:t>
            </a:r>
            <a:r>
              <a:rPr lang="hu-HU" dirty="0"/>
              <a:t> Pál</a:t>
            </a:r>
          </a:p>
          <a:p>
            <a:pPr lvl="1"/>
            <a:r>
              <a:rPr lang="hu-HU" dirty="0"/>
              <a:t>szentannai@energia.bme.hu</a:t>
            </a:r>
          </a:p>
          <a:p>
            <a:r>
              <a:rPr lang="hu-HU" dirty="0"/>
              <a:t>Erasmus Iroda</a:t>
            </a:r>
          </a:p>
          <a:p>
            <a:pPr lvl="1"/>
            <a:r>
              <a:rPr lang="hu-HU" dirty="0"/>
              <a:t>erasmus@kth.bme.hu</a:t>
            </a:r>
          </a:p>
          <a:p>
            <a:pPr lvl="1"/>
            <a:r>
              <a:rPr lang="hu-HU" dirty="0"/>
              <a:t>Fogadó idő: kedd 13-15 óra között, csütörtök 9:30-11 óra</a:t>
            </a:r>
          </a:p>
        </p:txBody>
      </p:sp>
    </p:spTree>
    <p:extLst>
      <p:ext uri="{BB962C8B-B14F-4D97-AF65-F5344CB8AC3E}">
        <p14:creationId xmlns:p14="http://schemas.microsoft.com/office/powerpoint/2010/main" val="317279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86A303-DD5F-456B-BBC4-0C6D6608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 pályázhat?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02F026-CEAE-4635-8899-4C8CDB2D4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Magyar állampolgárságúak, illetve Magyarországon letelepedési vagy tartózkodási engedéllyel rendelkeznek, illetve menekültstátusszal tartózkodnak.</a:t>
            </a:r>
          </a:p>
          <a:p>
            <a:r>
              <a:rPr lang="hu-HU" dirty="0"/>
              <a:t>Adott, vagy korábbi tanulmányaik során legalább két aktív félévre bejelentkeztek.</a:t>
            </a:r>
          </a:p>
          <a:p>
            <a:r>
              <a:rPr lang="hu-HU" dirty="0" err="1"/>
              <a:t>Félévente</a:t>
            </a:r>
            <a:r>
              <a:rPr lang="hu-HU" dirty="0"/>
              <a:t> átlagosan legalább 21 kreditet szereztek.</a:t>
            </a:r>
          </a:p>
          <a:p>
            <a:r>
              <a:rPr lang="hu-HU" dirty="0"/>
              <a:t>Igazoltan, legalább a külföldi fogadóintézmény által előírt nyelvismerettel rendelkeznek a külföldi fogadóintézményben folytatandó tanulmányok végzéséhez.</a:t>
            </a:r>
          </a:p>
          <a:p>
            <a:r>
              <a:rPr lang="hu-HU" dirty="0"/>
              <a:t>Mobilitási időszak alatt a BME-n </a:t>
            </a:r>
            <a:r>
              <a:rPr lang="hu-HU" b="1" dirty="0"/>
              <a:t>aktív</a:t>
            </a:r>
            <a:r>
              <a:rPr lang="hu-HU" dirty="0"/>
              <a:t> státuszú.</a:t>
            </a:r>
          </a:p>
          <a:p>
            <a:r>
              <a:rPr lang="hu-HU" dirty="0"/>
              <a:t>Súlyozott tanulmányi átlag legalább 3.0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073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54CE64-1805-40A7-9FCA-8F4C5DFD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kell a pályázáshoz?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16974BF-60B3-4025-A7DE-22A2456C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064-es NEPTUN kérvény kitöltve, aláírva.</a:t>
            </a:r>
          </a:p>
          <a:p>
            <a:r>
              <a:rPr lang="hu-HU" dirty="0"/>
              <a:t>A választott intézmény oktatási nyelvének ismeretét igazoló nyelvvizsga bizonyítvány fénymásolata</a:t>
            </a:r>
          </a:p>
          <a:p>
            <a:r>
              <a:rPr lang="hu-HU" dirty="0"/>
              <a:t>Önéletrajz magyarul, és a választott intézmény(</a:t>
            </a:r>
            <a:r>
              <a:rPr lang="hu-HU" dirty="0" err="1"/>
              <a:t>ek</a:t>
            </a:r>
            <a:r>
              <a:rPr lang="hu-HU" dirty="0"/>
              <a:t>) oktatási nyelvén.</a:t>
            </a:r>
          </a:p>
          <a:p>
            <a:r>
              <a:rPr lang="hu-HU" dirty="0"/>
              <a:t>A külföldi tanulmányt indokló motivációs levél magyarul, és a választott intézmény(</a:t>
            </a:r>
            <a:r>
              <a:rPr lang="hu-HU" dirty="0" err="1"/>
              <a:t>ek</a:t>
            </a:r>
            <a:r>
              <a:rPr lang="hu-HU" dirty="0"/>
              <a:t>) oktatási nyelvén.</a:t>
            </a:r>
          </a:p>
          <a:p>
            <a:r>
              <a:rPr lang="hu-HU" dirty="0"/>
              <a:t>A tervezett, legalább 15 kreditnyi tanulmányi, vagy kutatási programterv </a:t>
            </a:r>
            <a:r>
              <a:rPr lang="hu-HU" dirty="0" err="1"/>
              <a:t>intézményenként</a:t>
            </a:r>
            <a:r>
              <a:rPr lang="hu-HU" dirty="0"/>
              <a:t> (tantárgyak felsorolása).</a:t>
            </a:r>
          </a:p>
          <a:p>
            <a:r>
              <a:rPr lang="hu-HU" dirty="0"/>
              <a:t>Oktatói ajánlás, az ERASMUS Iroda által előírt formanyomtatványon.</a:t>
            </a:r>
          </a:p>
          <a:p>
            <a:r>
              <a:rPr lang="hu-HU" dirty="0"/>
              <a:t>A pontrendszer által meghatározott tevékenységeket igazoló dokumentumok.</a:t>
            </a:r>
          </a:p>
          <a:p>
            <a:r>
              <a:rPr lang="hu-HU" dirty="0"/>
              <a:t>A pályázatot álló formátumú A4-es méretben, </a:t>
            </a:r>
            <a:r>
              <a:rPr lang="hu-HU" dirty="0" err="1"/>
              <a:t>összefűzött</a:t>
            </a:r>
            <a:r>
              <a:rPr lang="hu-HU" dirty="0"/>
              <a:t> formában, külön borítékban lezárva a Nemzetközi Kapcsolatok Igazgatóság (R épület 1. emelet 104.), Erasmus Iroda által előírt fedőlappal kell beadni. A fedőlapot a borítékba helyezett pályázati anyag elejére kell elhelyezni, és egy másik példányt a borítékra kívülre is fel kell ragasztani</a:t>
            </a:r>
          </a:p>
        </p:txBody>
      </p:sp>
    </p:spTree>
    <p:extLst>
      <p:ext uri="{BB962C8B-B14F-4D97-AF65-F5344CB8AC3E}">
        <p14:creationId xmlns:p14="http://schemas.microsoft.com/office/powerpoint/2010/main" val="17061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2C90D8-ADD4-41B3-94F8-72D14941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Határidők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7A8D57-AB2D-4F07-9AD7-64E1EB301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Pályázat leadási határideje: 2018. február 6. 16:00</a:t>
            </a:r>
          </a:p>
          <a:p>
            <a:pPr lvl="1"/>
            <a:r>
              <a:rPr lang="hu-HU" dirty="0"/>
              <a:t>ERASMUS Iroda (R épület 1. emelet 104.)</a:t>
            </a:r>
          </a:p>
          <a:p>
            <a:pPr lvl="1"/>
            <a:r>
              <a:rPr lang="hu-HU" dirty="0"/>
              <a:t>Hiánypótlás nincs!</a:t>
            </a:r>
          </a:p>
          <a:p>
            <a:r>
              <a:rPr lang="hu-HU" dirty="0"/>
              <a:t>1. előzetes eredmény: 2018. február 23.</a:t>
            </a:r>
          </a:p>
          <a:p>
            <a:r>
              <a:rPr lang="hu-HU" dirty="0"/>
              <a:t>Egyeztetési időszak a Karral: 2018. február 23- február 28.</a:t>
            </a:r>
          </a:p>
          <a:p>
            <a:r>
              <a:rPr lang="hu-HU" dirty="0"/>
              <a:t>Egyeztetési időszak az Erasmus Irodával: 2018. március 2. 9:00-13:00.</a:t>
            </a:r>
          </a:p>
          <a:p>
            <a:r>
              <a:rPr lang="hu-HU" dirty="0"/>
              <a:t>2. előzetes eredmény: 2018. március 5.</a:t>
            </a:r>
          </a:p>
          <a:p>
            <a:r>
              <a:rPr lang="hu-HU" dirty="0"/>
              <a:t>Végleges eredmény: 2018. március 30.</a:t>
            </a:r>
          </a:p>
        </p:txBody>
      </p:sp>
    </p:spTree>
    <p:extLst>
      <p:ext uri="{BB962C8B-B14F-4D97-AF65-F5344CB8AC3E}">
        <p14:creationId xmlns:p14="http://schemas.microsoft.com/office/powerpoint/2010/main" val="332970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5B3C57-92AE-4B44-99CC-B1BFC1B5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Pontrendszer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468294-E098-4DC8-9BBE-49BF8D1FC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Maximum 100 pont</a:t>
            </a:r>
          </a:p>
          <a:p>
            <a:r>
              <a:rPr lang="hu-HU" dirty="0"/>
              <a:t>Tanulmányi eredmény (ÖKKI) alapján maximum 50 pont</a:t>
            </a:r>
          </a:p>
          <a:p>
            <a:r>
              <a:rPr lang="hu-HU" dirty="0"/>
              <a:t>Szakmai teljesítmény alapján maximum 35 pont</a:t>
            </a:r>
          </a:p>
          <a:p>
            <a:r>
              <a:rPr lang="hu-HU" dirty="0"/>
              <a:t>Nyelvtudás alapján maximum 10 pont</a:t>
            </a:r>
          </a:p>
          <a:p>
            <a:r>
              <a:rPr lang="hu-HU" dirty="0"/>
              <a:t>Közéleti és sporttevékenység alapján maximum 5 pont</a:t>
            </a:r>
          </a:p>
        </p:txBody>
      </p:sp>
    </p:spTree>
    <p:extLst>
      <p:ext uri="{BB962C8B-B14F-4D97-AF65-F5344CB8AC3E}">
        <p14:creationId xmlns:p14="http://schemas.microsoft.com/office/powerpoint/2010/main" val="51508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A6C4D59-08AB-4BB9-A0B9-C9060685D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Ösztöndíj mértéke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DD031F-16E9-441A-A0A9-B142684F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Magas megélhetési költségű országok:  520 €/hó</a:t>
            </a:r>
          </a:p>
          <a:p>
            <a:pPr lvl="1"/>
            <a:r>
              <a:rPr lang="hu-HU" dirty="0"/>
              <a:t>(Franciaország (FR), Olaszország (IT), Nagy-Britannia (UK), Ausztria (AT), Finnország (FI), Svédország (SE), Dánia (DK), Írország (IE), Norvégia (NO), Liechtenstein (LI))</a:t>
            </a:r>
          </a:p>
          <a:p>
            <a:r>
              <a:rPr lang="hu-HU" dirty="0"/>
              <a:t>Közepes megélhetési költségű országok: 470 €/hó</a:t>
            </a:r>
          </a:p>
          <a:p>
            <a:pPr lvl="1"/>
            <a:r>
              <a:rPr lang="hu-HU" dirty="0"/>
              <a:t>(Spanyolország (ES), Németország (DE), Törökország (TR), Hollandia (NL), Belgium (BE), Csehország (CZ), Portugália (PT), Görögország (GR), Szlovénia (SI), Horvátország (HR), Luxemburg (LU), Ciprus (CY), Izland (IS))</a:t>
            </a:r>
          </a:p>
          <a:p>
            <a:r>
              <a:rPr lang="hu-HU" dirty="0"/>
              <a:t>Alacsonyabb megélhetési költségű országok: 420 €/hó</a:t>
            </a:r>
          </a:p>
          <a:p>
            <a:pPr lvl="1"/>
            <a:r>
              <a:rPr lang="hu-HU" dirty="0"/>
              <a:t>(Lengyelország (PL), Románia (RO), Litvánia (LT),  Szlovákia (SK), Bulgária (BG), Lettország (LV), Észtország (EE), Málta (MT)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267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690340-4404-42EE-8F8F-68D42FACF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Szerződéskötés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BEAAD3-1CDF-439F-905F-717E5415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Szerződés aláírása határidőre.</a:t>
            </a:r>
          </a:p>
          <a:p>
            <a:r>
              <a:rPr lang="hu-HU" dirty="0"/>
              <a:t>Saját, Magyarországon vezetett EUR alapú deviza számla számát, IBAN kódját, SWIFT kódját,</a:t>
            </a:r>
          </a:p>
          <a:p>
            <a:r>
              <a:rPr lang="hu-HU" dirty="0"/>
              <a:t>A mobilitási időszak kezdetét, és végét meg kell adni.</a:t>
            </a:r>
          </a:p>
          <a:p>
            <a:pPr lvl="1"/>
            <a:r>
              <a:rPr lang="hu-HU" dirty="0"/>
              <a:t>A támogatott időszakhoz képest több, mint 5 nap eltérés esetén utólagosan vissza kell fizetni a nem igazolt napokra eső ösztöndíjat.</a:t>
            </a:r>
          </a:p>
          <a:p>
            <a:r>
              <a:rPr lang="hu-HU" dirty="0"/>
              <a:t>Ha a követelményeket nem teljesíti, az ösztöndíjat vissza kell fizetni.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978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724720-537E-4AA3-9B91-823A512BF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Pályázat lemondása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238624-E7AF-490A-AE9C-F6E98D43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Hely módosítására nincs lehetőség.</a:t>
            </a:r>
          </a:p>
          <a:p>
            <a:r>
              <a:rPr lang="hu-HU" dirty="0"/>
              <a:t>Az őszi félévre vonatkozó lemondás határideje július 1, tavaszi félévre vonatkozó határideje szeptember 30.</a:t>
            </a:r>
          </a:p>
          <a:p>
            <a:pPr lvl="1"/>
            <a:r>
              <a:rPr lang="hu-HU" dirty="0"/>
              <a:t>Ha a </a:t>
            </a:r>
            <a:r>
              <a:rPr lang="hu-HU" dirty="0" err="1"/>
              <a:t>vis</a:t>
            </a:r>
            <a:r>
              <a:rPr lang="hu-HU" dirty="0"/>
              <a:t> maior esetet nem tudja igazolni, kizárásra kerülhet az Erasmus Iroda által kezelt pályázatból.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022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F31734-E4CF-43B7-B5F1-9DAC3608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Campus </a:t>
            </a:r>
            <a:r>
              <a:rPr lang="hu-HU" dirty="0" err="1"/>
              <a:t>Mundi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BC46E8-AC5B-4C23-80D0-9D7FD31D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Erasmuson legjobb 20%</a:t>
            </a:r>
          </a:p>
          <a:p>
            <a:r>
              <a:rPr lang="hu-HU" dirty="0"/>
              <a:t>Alap-, mester-, osztatlan-, vagy doktori képzésben legalább 1 lezárt aktív félévvel rendelkezik</a:t>
            </a:r>
          </a:p>
          <a:p>
            <a:r>
              <a:rPr lang="hu-HU" dirty="0"/>
              <a:t>Alapképzés és osztatlan képzés esetében legalább 2 lezárt aktív félévvel fog rendelkezni a részképzés megkezdésekor (mester- és doktori képzés esetében nem előfeltétel)</a:t>
            </a:r>
          </a:p>
          <a:p>
            <a:r>
              <a:rPr lang="hu-HU" dirty="0"/>
              <a:t>Aktív jogviszony</a:t>
            </a:r>
          </a:p>
          <a:p>
            <a:r>
              <a:rPr lang="hu-HU" dirty="0"/>
              <a:t>Legalább B2 szintű komplex nyelvvizsga</a:t>
            </a:r>
          </a:p>
          <a:p>
            <a:r>
              <a:rPr lang="hu-HU" dirty="0"/>
              <a:t>Magasabb összegű ösztöndíj</a:t>
            </a:r>
          </a:p>
          <a:p>
            <a:r>
              <a:rPr lang="hu-HU" dirty="0"/>
              <a:t>Más pontrendszer</a:t>
            </a:r>
          </a:p>
        </p:txBody>
      </p:sp>
    </p:spTree>
    <p:extLst>
      <p:ext uri="{BB962C8B-B14F-4D97-AF65-F5344CB8AC3E}">
        <p14:creationId xmlns:p14="http://schemas.microsoft.com/office/powerpoint/2010/main" val="3990230021"/>
      </p:ext>
    </p:extLst>
  </p:cSld>
  <p:clrMapOvr>
    <a:masterClrMapping/>
  </p:clrMapOvr>
</p:sld>
</file>

<file path=ppt/theme/theme1.xml><?xml version="1.0" encoding="utf-8"?>
<a:theme xmlns:a="http://schemas.openxmlformats.org/drawingml/2006/main" name="Osztalék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TM03457464[[fn=Osztalék]]</Template>
  <TotalTime>63</TotalTime>
  <Words>866</Words>
  <Application>Microsoft Office PowerPoint</Application>
  <PresentationFormat>Szélesvásznú</PresentationFormat>
  <Paragraphs>100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7" baseType="lpstr">
      <vt:lpstr>Gill Sans MT</vt:lpstr>
      <vt:lpstr>Wingdings 2</vt:lpstr>
      <vt:lpstr>Osztalék</vt:lpstr>
      <vt:lpstr>Erasmus fórum</vt:lpstr>
      <vt:lpstr>Ki pályázhat?</vt:lpstr>
      <vt:lpstr>Mi kell a pályázáshoz?</vt:lpstr>
      <vt:lpstr>Határidők</vt:lpstr>
      <vt:lpstr>Pontrendszer</vt:lpstr>
      <vt:lpstr>Ösztöndíj mértéke</vt:lpstr>
      <vt:lpstr>Szerződéskötés</vt:lpstr>
      <vt:lpstr>Pályázat lemondása</vt:lpstr>
      <vt:lpstr>Campus Mundi</vt:lpstr>
      <vt:lpstr>Campus Mundi ösztöndíj</vt:lpstr>
      <vt:lpstr>Campus Mundi ösztöndíj</vt:lpstr>
      <vt:lpstr>Egyéb tudnivalók</vt:lpstr>
      <vt:lpstr>Hasznos oldalak</vt:lpstr>
      <vt:lpstr>Elérhetőségek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fórum</dc:title>
  <dc:creator>András</dc:creator>
  <cp:lastModifiedBy>András</cp:lastModifiedBy>
  <cp:revision>10</cp:revision>
  <dcterms:created xsi:type="dcterms:W3CDTF">2018-01-08T03:11:49Z</dcterms:created>
  <dcterms:modified xsi:type="dcterms:W3CDTF">2018-01-19T22:20:44Z</dcterms:modified>
</cp:coreProperties>
</file>